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9" r:id="rId4"/>
    <p:sldId id="257" r:id="rId5"/>
    <p:sldId id="304" r:id="rId6"/>
    <p:sldId id="291" r:id="rId8"/>
    <p:sldId id="261" r:id="rId9"/>
    <p:sldId id="344" r:id="rId10"/>
    <p:sldId id="343" r:id="rId11"/>
    <p:sldId id="262" r:id="rId12"/>
    <p:sldId id="263" r:id="rId13"/>
    <p:sldId id="271" r:id="rId14"/>
    <p:sldId id="264" r:id="rId15"/>
    <p:sldId id="270" r:id="rId16"/>
    <p:sldId id="345" r:id="rId17"/>
    <p:sldId id="346" r:id="rId18"/>
    <p:sldId id="272" r:id="rId19"/>
    <p:sldId id="305" r:id="rId20"/>
    <p:sldId id="282" r:id="rId21"/>
    <p:sldId id="328" r:id="rId22"/>
    <p:sldId id="288" r:id="rId23"/>
    <p:sldId id="307" r:id="rId24"/>
    <p:sldId id="312" r:id="rId25"/>
    <p:sldId id="308" r:id="rId26"/>
    <p:sldId id="309" r:id="rId27"/>
    <p:sldId id="310" r:id="rId28"/>
    <p:sldId id="313" r:id="rId29"/>
    <p:sldId id="314" r:id="rId30"/>
    <p:sldId id="315" r:id="rId31"/>
    <p:sldId id="342" r:id="rId32"/>
    <p:sldId id="371" r:id="rId33"/>
    <p:sldId id="287" r:id="rId34"/>
    <p:sldId id="329" r:id="rId35"/>
    <p:sldId id="316" r:id="rId36"/>
    <p:sldId id="34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944" y="-480"/>
      </p:cViewPr>
      <p:guideLst>
        <p:guide orient="horz" pos="2159"/>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atin typeface="Arial" panose="020B0604020202020204" pitchFamily="34" charset="0"/>
                <a:cs typeface="Arial" panose="020B0604020202020204" pitchFamily="34" charset="0"/>
                <a:sym typeface="+mn-ea"/>
              </a:rPr>
              <a:t>Liên quan về mặt giải phẫu:</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sym typeface="+mn-ea"/>
              </a:rPr>
              <a:t>Nhão cơ nâng</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sym typeface="+mn-ea"/>
              </a:rPr>
              <a:t>Túi cùng Douglas sâu bất thường</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sym typeface="+mn-ea"/>
              </a:rPr>
              <a:t>Đại tràng chậu hông quá dài</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sym typeface="+mn-ea"/>
              </a:rPr>
              <a:t>Cơ thắt hậu môn yếu</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sym typeface="+mn-ea"/>
              </a:rPr>
              <a:t>Mất mạc dính trực tràng vào xương cùng</a:t>
            </a:r>
            <a:endParaRPr lang="en-US">
              <a:latin typeface="Arial" panose="020B0604020202020204" pitchFamily="34" charset="0"/>
              <a:cs typeface="Arial" panose="020B0604020202020204" pitchFamily="34" charset="0"/>
            </a:endParaRP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Theo phân độ của đại học Oxford về sa niêm của trưc tràng, đây chính là mức độ nặng nhất của lồng trong (từ lồng trưc tràng- trưc tràng, tiến đến lồng trưc tràng-ống hậu môn)</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Do có những yếu tố về giải phẫu trong bện sinh của sa trưc tràng nên đã có rát nhiều loại phẫu thuật với nhiều cải biên được tiến hành nhằm muc đích điều trị bệnh. ....</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lvl="1">
              <a:lnSpc>
                <a:spcPct val="150000"/>
              </a:lnSpc>
            </a:pP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Tỷ</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lệ</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tái</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phát</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còn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cao</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6%-16%, (sau 2 năm 30%)</a:t>
            </a:r>
            <a:endParaRPr lang="en-US"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Cải</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thiện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mất</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tự</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chủ</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thấp</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21%-67%,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tỷ</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lệ</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cao</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hơn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nếu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có</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khâu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phục</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hồi</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bản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cơ</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nâng</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(85,7%)</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1692275" y="4411663"/>
            <a:ext cx="18669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2282825" y="2293938"/>
            <a:ext cx="6897688"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396875" y="2133600"/>
            <a:ext cx="8423275"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371600" y="3886200"/>
            <a:ext cx="64008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764DE79-268F-4C1A-8933-263129D2AF90}" type="datetimeFigureOut">
              <a:rPr lang="en-US" dirty="0"/>
            </a:fld>
            <a:endParaRPr lang="en-US" dirty="0"/>
          </a:p>
        </p:txBody>
      </p:sp>
      <p:sp>
        <p:nvSpPr>
          <p:cNvPr id="30" name="Rectangle 1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31" name="Rectangle 1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8F63A3B-78C7-47BE-AE5E-E10140E04643}" type="slidenum">
              <a:rPr lang="en-US" dirty="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p>
            <a:endParaRPr lang="en-US" dirty="0"/>
          </a:p>
        </p:txBody>
      </p:sp>
      <p:sp>
        <p:nvSpPr>
          <p:cNvPr id="9" name="Slide Number Placeholder 8"/>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p>
            <a:endParaRPr lang="en-US" dirty="0"/>
          </a:p>
        </p:txBody>
      </p:sp>
      <p:sp>
        <p:nvSpPr>
          <p:cNvPr id="5" name="Slide Number Placeholder 4"/>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p>
            <a:endParaRPr lang="en-US" dirty="0"/>
          </a:p>
        </p:txBody>
      </p:sp>
      <p:sp>
        <p:nvSpPr>
          <p:cNvPr id="4" name="Slide Number Placeholder 3"/>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48F63A3B-78C7-47BE-AE5E-E10140E04643}" type="slidenum">
              <a:rPr lang="en-US" dirty="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5262563" y="4076700"/>
            <a:ext cx="1397000"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130425" y="4749800"/>
            <a:ext cx="7013575"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457200" y="274638"/>
            <a:ext cx="82296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C764DE79-268F-4C1A-8933-263129D2AF90}" type="datetimeFigureOut">
              <a:rPr lang="en-US" dirty="0"/>
            </a:fld>
            <a:endParaRPr lang="en-US" dirty="0"/>
          </a:p>
        </p:txBody>
      </p:sp>
      <p:sp>
        <p:nvSpPr>
          <p:cNvPr id="3" name="Rectangle 1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4" name="Rectangle 1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8F63A3B-78C7-47BE-AE5E-E10140E04643}" type="slidenum">
              <a:rPr lang="en-US" dirty="0"/>
            </a:fld>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jpeg"/><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jpe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jpeg"/><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21130" y="1713865"/>
            <a:ext cx="6301105" cy="1969135"/>
          </a:xfrm>
        </p:spPr>
        <p:txBody>
          <a:bodyPr vert="horz" lIns="91440" tIns="45720" rIns="91440" bIns="45720" rtlCol="0" anchor="b">
            <a:normAutofit/>
          </a:bodyPr>
          <a:lstStyle/>
          <a:p>
            <a:pPr algn="ctr">
              <a:lnSpc>
                <a:spcPct val="150000"/>
              </a:lnSpc>
            </a:pPr>
            <a:r>
              <a:rPr lang="en-US" sz="3400" b="1" kern="1200" dirty="0">
                <a:solidFill>
                  <a:srgbClr val="FF0000"/>
                </a:solidFill>
                <a:latin typeface="Arial" panose="020B0604020202020204" pitchFamily="34" charset="0"/>
                <a:ea typeface="+mj-ea"/>
                <a:cs typeface="Arial" panose="020B0604020202020204" pitchFamily="34" charset="0"/>
              </a:rPr>
              <a:t>PHẪU THUẬT ALTEMEIER VỚI MÁY NỐI VÒNG</a:t>
            </a:r>
            <a:endParaRPr lang="en-US" sz="3400" b="1" kern="1200" dirty="0">
              <a:solidFill>
                <a:srgbClr val="FF0000"/>
              </a:solidFill>
              <a:latin typeface="Arial" panose="020B0604020202020204" pitchFamily="34" charset="0"/>
              <a:ea typeface="+mj-ea"/>
              <a:cs typeface="Arial" panose="020B0604020202020204" pitchFamily="34" charset="0"/>
            </a:endParaRPr>
          </a:p>
        </p:txBody>
      </p:sp>
      <p:sp>
        <p:nvSpPr>
          <p:cNvPr id="3" name="Subtitle 2"/>
          <p:cNvSpPr>
            <a:spLocks noGrp="1"/>
          </p:cNvSpPr>
          <p:nvPr>
            <p:ph type="subTitle" idx="1"/>
          </p:nvPr>
        </p:nvSpPr>
        <p:spPr>
          <a:xfrm>
            <a:off x="4533900" y="3683000"/>
            <a:ext cx="3924300" cy="2654300"/>
          </a:xfrm>
        </p:spPr>
        <p:txBody>
          <a:bodyPr vert="horz" lIns="91440" tIns="45720" rIns="91440" bIns="45720" rtlCol="0" anchor="ctr">
            <a:normAutofit/>
          </a:bodyPr>
          <a:lstStyle/>
          <a:p>
            <a:pPr algn="l">
              <a:lnSpc>
                <a:spcPct val="90000"/>
              </a:lnSpc>
              <a:buFont typeface="Arial" panose="020B0604020202020204" pitchFamily="34" charset="0"/>
            </a:pPr>
            <a:r>
              <a:rPr lang="en-US" sz="1800" dirty="0" err="1">
                <a:solidFill>
                  <a:schemeClr val="tx1"/>
                </a:solidFill>
                <a:latin typeface="Arial" panose="020B0604020202020204" pitchFamily="34" charset="0"/>
                <a:cs typeface="Arial" panose="020B0604020202020204" pitchFamily="34" charset="0"/>
              </a:rPr>
              <a:t>Võ</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Thị</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Mỹ</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Ngọc</a:t>
            </a:r>
            <a:endParaRPr lang="en-US" sz="1800" dirty="0">
              <a:solidFill>
                <a:schemeClr val="tx1"/>
              </a:solidFill>
              <a:latin typeface="Arial" panose="020B0604020202020204" pitchFamily="34" charset="0"/>
              <a:cs typeface="Arial" panose="020B0604020202020204" pitchFamily="34" charset="0"/>
            </a:endParaRPr>
          </a:p>
          <a:p>
            <a:pPr algn="l">
              <a:lnSpc>
                <a:spcPct val="90000"/>
              </a:lnSpc>
              <a:buFont typeface="Arial" panose="020B0604020202020204" pitchFamily="34" charset="0"/>
            </a:pPr>
            <a:r>
              <a:rPr lang="en-US" sz="1800" dirty="0" err="1">
                <a:solidFill>
                  <a:schemeClr val="tx1"/>
                </a:solidFill>
                <a:latin typeface="Arial" panose="020B0604020202020204" pitchFamily="34" charset="0"/>
                <a:cs typeface="Arial" panose="020B0604020202020204" pitchFamily="34" charset="0"/>
              </a:rPr>
              <a:t>Khoa</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Hậu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môn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trực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tràng</a:t>
            </a:r>
            <a:endParaRPr lang="en-US" sz="1800" dirty="0">
              <a:solidFill>
                <a:schemeClr val="tx1"/>
              </a:solidFill>
              <a:latin typeface="Arial" panose="020B0604020202020204" pitchFamily="34" charset="0"/>
              <a:cs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12725" y="1417955"/>
            <a:ext cx="8719185" cy="4351655"/>
          </a:xfrm>
        </p:spPr>
        <p:txBody>
          <a:bodyPr>
            <a:noAutofit/>
          </a:bodyPr>
          <a:lstStyle/>
          <a:p>
            <a:pPr>
              <a:lnSpc>
                <a:spcPct val="16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Đường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bụng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nội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soi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hay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mổ</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mở</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Cố</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định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trực</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vào</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xương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cùng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cắt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đại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chậu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hông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Ngã</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tầng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sinh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môn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Pt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Thiersch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Khâu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quấn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vòng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hậu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môn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Pt Delorme: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Cắt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ống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niêm</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mạc</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200" b="1" dirty="0">
                <a:gradFill>
                  <a:gsLst>
                    <a:gs pos="0">
                      <a:srgbClr val="012D86"/>
                    </a:gs>
                    <a:gs pos="100000">
                      <a:srgbClr val="0E2557"/>
                    </a:gs>
                  </a:gsLst>
                  <a:lin scaled="0"/>
                </a:gradFill>
                <a:latin typeface="Arial" panose="020B0604020202020204" pitchFamily="34" charset="0"/>
                <a:cs typeface="Arial" panose="020B0604020202020204" pitchFamily="34" charset="0"/>
              </a:rPr>
              <a:t>Pt </a:t>
            </a:r>
            <a:r>
              <a:rPr lang="en-US" sz="2200" b="1" dirty="0" err="1">
                <a:gradFill>
                  <a:gsLst>
                    <a:gs pos="0">
                      <a:srgbClr val="012D86"/>
                    </a:gs>
                    <a:gs pos="100000">
                      <a:srgbClr val="0E2557"/>
                    </a:gs>
                  </a:gsLst>
                  <a:lin scaled="0"/>
                </a:gradFill>
                <a:latin typeface="Arial" panose="020B0604020202020204" pitchFamily="34" charset="0"/>
                <a:cs typeface="Arial" panose="020B0604020202020204" pitchFamily="34" charset="0"/>
              </a:rPr>
              <a:t>Altemeier</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Cắt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đoạn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trực</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ngã</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hậu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môn, </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marL="457200" lvl="1" indent="0">
              <a:lnSpc>
                <a:spcPct val="160000"/>
              </a:lnSpc>
              <a:buNone/>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khâu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bản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nâng</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Phối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hợp</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6685" y="1825625"/>
            <a:ext cx="8850630" cy="4351655"/>
          </a:xfrm>
        </p:spPr>
        <p:txBody>
          <a:bodyPr>
            <a:normAutofit/>
          </a:bodyPr>
          <a:lstStyle/>
          <a:p>
            <a:pPr lvl="1">
              <a:lnSpc>
                <a:spcPct val="150000"/>
              </a:lnSpc>
              <a:buFont typeface="Arial" panose="020B0604020202020204" pitchFamily="34" charset="0"/>
              <a:buChar char="•"/>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Pt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Altemeier</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2">
              <a:lnSpc>
                <a:spcPct val="150000"/>
              </a:lnSpc>
            </a:pPr>
            <a:r>
              <a:rPr lang="en-US" sz="1980" dirty="0">
                <a:gradFill>
                  <a:gsLst>
                    <a:gs pos="0">
                      <a:srgbClr val="012D86"/>
                    </a:gs>
                    <a:gs pos="100000">
                      <a:srgbClr val="0E2557"/>
                    </a:gs>
                  </a:gsLst>
                  <a:lin scaled="0"/>
                </a:gradFill>
                <a:latin typeface="Arial" panose="020B0604020202020204" pitchFamily="34" charset="0"/>
                <a:cs typeface="Arial" panose="020B0604020202020204" pitchFamily="34" charset="0"/>
              </a:rPr>
              <a:t>WILLIAM ARTHUR ALTEMEIER (1910–1983): 1962</a:t>
            </a:r>
            <a:endParaRPr lang="en-US" sz="198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2">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Cải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tiến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với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máy</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nối vòng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do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Vermeulen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báo</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cáo</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1983.</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Altemeier</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4" name="object 19"/>
          <p:cNvSpPr>
            <a:spLocks noGrp="1"/>
          </p:cNvSpPr>
          <p:nvPr>
            <p:ph idx="1"/>
          </p:nvPr>
        </p:nvSpPr>
        <p:spPr>
          <a:xfrm>
            <a:off x="273050" y="1600200"/>
            <a:ext cx="3536950" cy="4343400"/>
          </a:xfrm>
          <a:prstGeom prst="rect">
            <a:avLst/>
          </a:prstGeom>
          <a:blipFill>
            <a:blip r:embed="rId1" cstate="print"/>
            <a:stretch>
              <a:fillRect/>
            </a:stretch>
          </a:blipFill>
          <a:ln>
            <a:noFill/>
          </a:ln>
        </p:spPr>
        <p:txBody>
          <a:bodyPr wrap="square" lIns="0" tIns="0" rIns="0" bIns="0" rtlCol="0">
            <a:noAutofit/>
          </a:bodyPr>
          <a:lstStyle/>
          <a:p>
            <a:endParaRPr lang="en-US"/>
          </a:p>
        </p:txBody>
      </p:sp>
      <p:sp>
        <p:nvSpPr>
          <p:cNvPr id="5" name="object 19"/>
          <p:cNvSpPr/>
          <p:nvPr/>
        </p:nvSpPr>
        <p:spPr>
          <a:xfrm>
            <a:off x="3251200" y="1600200"/>
            <a:ext cx="2921000" cy="4343400"/>
          </a:xfrm>
          <a:prstGeom prst="rect">
            <a:avLst/>
          </a:prstGeom>
          <a:blipFill>
            <a:blip r:embed="rId2" cstate="print"/>
            <a:stretch>
              <a:fillRect/>
            </a:stretch>
          </a:blipFill>
        </p:spPr>
        <p:txBody>
          <a:bodyPr wrap="square" lIns="0" tIns="0" rIns="0" bIns="0" rtlCol="0">
            <a:noAutofit/>
          </a:bodyPr>
          <a:lstStyle/>
          <a:p/>
        </p:txBody>
      </p:sp>
      <p:sp>
        <p:nvSpPr>
          <p:cNvPr id="6" name="object 19"/>
          <p:cNvSpPr/>
          <p:nvPr/>
        </p:nvSpPr>
        <p:spPr>
          <a:xfrm>
            <a:off x="5867400" y="1600200"/>
            <a:ext cx="3077210" cy="4343400"/>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803775"/>
          </a:xfrm>
        </p:spPr>
        <p:txBody>
          <a:bodyPr>
            <a:noAutofit/>
          </a:bodyPr>
          <a:lstStyle/>
          <a:p>
            <a:endParaRPr lang="en-US" sz="4000" b="1" dirty="0" err="1">
              <a:latin typeface="Arial" panose="020B0604020202020204" pitchFamily="34" charset="0"/>
              <a:cs typeface="Arial" panose="020B0604020202020204" pitchFamily="34" charset="0"/>
              <a:sym typeface="+mn-ea"/>
            </a:endParaRPr>
          </a:p>
          <a:p>
            <a:endParaRPr lang="en-US" sz="4000" b="1" dirty="0" err="1">
              <a:latin typeface="Arial" panose="020B0604020202020204" pitchFamily="34" charset="0"/>
              <a:cs typeface="Arial" panose="020B0604020202020204" pitchFamily="34" charset="0"/>
              <a:sym typeface="+mn-ea"/>
            </a:endParaRPr>
          </a:p>
          <a:p>
            <a:pPr marL="0" indent="0">
              <a:buNone/>
            </a:pPr>
            <a:r>
              <a:rPr lang="en-US" sz="4000" b="1"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Phẫu</a:t>
            </a:r>
            <a:r>
              <a:rPr lang="en-US" sz="4000" b="1"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sz="4000" b="1"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thuật</a:t>
            </a:r>
            <a:r>
              <a:rPr lang="en-US" sz="4000" b="1"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sz="4000" b="1"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Altemeier với máy nối</a:t>
            </a:r>
            <a:endParaRPr lang="en-US" sz="4000" b="1"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Chỉ định</a:t>
            </a:r>
            <a:endParaRPr lang="en-US"/>
          </a:p>
        </p:txBody>
      </p:sp>
      <p:sp>
        <p:nvSpPr>
          <p:cNvPr id="3" name="Content Placeholder 2"/>
          <p:cNvSpPr>
            <a:spLocks noGrp="1"/>
          </p:cNvSpPr>
          <p:nvPr>
            <p:ph idx="1"/>
          </p:nvPr>
        </p:nvSpPr>
        <p:spPr/>
        <p:txBody>
          <a:bodyPr/>
          <a:p>
            <a:pPr>
              <a:lnSpc>
                <a:spcPct val="150000"/>
              </a:lnSpc>
            </a:pPr>
            <a:r>
              <a:rPr lang="en-US" sz="2400"/>
              <a:t>Sa trực tràng toàn bộ</a:t>
            </a:r>
            <a:endParaRPr lang="en-US" sz="2400"/>
          </a:p>
          <a:p>
            <a:pPr>
              <a:lnSpc>
                <a:spcPct val="150000"/>
              </a:lnSpc>
            </a:pPr>
            <a:r>
              <a:rPr lang="en-US" sz="2400"/>
              <a:t>Người bệnh có CCĐ với gây mê và phẫu thuật ngã bụng.</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Chống chỉ định</a:t>
            </a:r>
            <a:endParaRPr lang="en-US"/>
          </a:p>
        </p:txBody>
      </p:sp>
      <p:sp>
        <p:nvSpPr>
          <p:cNvPr id="3" name="Content Placeholder 2"/>
          <p:cNvSpPr>
            <a:spLocks noGrp="1"/>
          </p:cNvSpPr>
          <p:nvPr>
            <p:ph idx="1"/>
          </p:nvPr>
        </p:nvSpPr>
        <p:spPr/>
        <p:txBody>
          <a:bodyPr/>
          <a:p>
            <a:pPr>
              <a:lnSpc>
                <a:spcPct val="150000"/>
              </a:lnSpc>
            </a:pPr>
            <a:r>
              <a:rPr lang="en-US" sz="2400"/>
              <a:t>Sa trực tràng toàn bộ có biến chứng sa nghẹt. </a:t>
            </a:r>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4" name="Content Placeholder 3" descr="Altemeier noi may"/>
          <p:cNvPicPr>
            <a:picLocks noChangeAspect="1"/>
          </p:cNvPicPr>
          <p:nvPr>
            <p:ph idx="1"/>
          </p:nvPr>
        </p:nvPicPr>
        <p:blipFill>
          <a:blip r:embed="rId1"/>
          <a:stretch>
            <a:fillRect/>
          </a:stretch>
        </p:blipFill>
        <p:spPr>
          <a:xfrm>
            <a:off x="-93980" y="-63500"/>
            <a:ext cx="9238615" cy="71799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Chuẩn bị</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803775"/>
          </a:xfrm>
        </p:spPr>
        <p:txBody>
          <a:bodyPr>
            <a:noAutofit/>
          </a:bodyPr>
          <a:lstStyle/>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Chuẩn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bị</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trước</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mổ</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Fortrans</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hay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thụt</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tháo</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nước</a:t>
            </a:r>
            <a:endPar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PPVC: tê tủy sống hay gây mê</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Thực</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hiện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miệng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nối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Máy</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EEA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hoặc</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CDH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số</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29 hay 31</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Tăng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cường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miệng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nối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PDS, Vicryl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Kháng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sinh điều</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trị</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Nhịn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ăn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sau</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mổ</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3-5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ngày</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6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Xuất</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viện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5-7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ngày</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360"/>
          </a:xfrm>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Các bước thực hiện</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803775"/>
          </a:xfrm>
        </p:spPr>
        <p:txBody>
          <a:bodyPr>
            <a:noAutofit/>
          </a:bodyPr>
          <a:lstStyle/>
          <a:p>
            <a:pPr marL="0" indent="0">
              <a:lnSpc>
                <a:spcPct val="150000"/>
              </a:lnSpc>
              <a:buNone/>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Tư thế: lấy sỏi niệu quản.</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marL="0" indent="0">
              <a:lnSpc>
                <a:spcPct val="150000"/>
              </a:lnSpc>
              <a:buNone/>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Đặt thông tiểu</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Bộc lộ khối sa</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Cắt ngang khối sa trên đường lược 2cm ( đầu dưới- áo trong)</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Xử lý túi cùng Douglas và các mạch máu mạc treo</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Cắt ngang lớp áo ngoài (đầu trên- vị trí ?)</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360"/>
          </a:xfrm>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Các bước thực hiện</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803775"/>
          </a:xfrm>
        </p:spPr>
        <p:txBody>
          <a:bodyPr>
            <a:noAutofit/>
          </a:bodyPr>
          <a:lstStyle/>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Khâu mũi túi ở miệng cắt trên (PDS 2.0)</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Đặt anvil vào, cột mũi túi</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Khâu mũi túi ở miệng cắt dưới và cột vào anvil</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Đặt máy khâu bấm vào: thực hiện miệng nối</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Kiểm tra 2 vòng cắt và khâu tăng cường miệng nối </a:t>
            </a:r>
            <a:endPar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Sa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trực</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4" name="object 22"/>
          <p:cNvSpPr>
            <a:spLocks noGrp="1"/>
          </p:cNvSpPr>
          <p:nvPr>
            <p:ph idx="1"/>
          </p:nvPr>
        </p:nvSpPr>
        <p:spPr>
          <a:prstGeom prst="rect">
            <a:avLst/>
          </a:prstGeom>
          <a:blipFill>
            <a:blip r:embed="rId1" cstate="print"/>
            <a:stretch>
              <a:fillRect/>
            </a:stretch>
          </a:blipFill>
        </p:spPr>
        <p:txBody>
          <a:bodyPr wrap="square" lIns="0" tIns="0" rIns="0" bIns="0" rtlCol="0">
            <a:noAutofit/>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bộc lộ khối sa</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4" name="Content Placeholder 3" descr="boc lo khoi sa"/>
          <p:cNvPicPr>
            <a:picLocks noChangeAspect="1"/>
          </p:cNvPicPr>
          <p:nvPr>
            <p:ph sz="half" idx="1"/>
          </p:nvPr>
        </p:nvPicPr>
        <p:blipFill>
          <a:blip r:embed="rId1"/>
          <a:stretch>
            <a:fillRect/>
          </a:stretch>
        </p:blipFill>
        <p:spPr>
          <a:xfrm>
            <a:off x="250825" y="1825625"/>
            <a:ext cx="4959985" cy="4648835"/>
          </a:xfrm>
          <a:prstGeom prst="rect">
            <a:avLst/>
          </a:prstGeom>
        </p:spPr>
      </p:pic>
      <p:pic>
        <p:nvPicPr>
          <p:cNvPr id="5" name="Content Placeholder 4" descr="boc lo khoi sa 2"/>
          <p:cNvPicPr>
            <a:picLocks noChangeAspect="1"/>
          </p:cNvPicPr>
          <p:nvPr>
            <p:ph sz="half" idx="2"/>
          </p:nvPr>
        </p:nvPicPr>
        <p:blipFill>
          <a:blip r:embed="rId2"/>
          <a:stretch>
            <a:fillRect/>
          </a:stretch>
        </p:blipFill>
        <p:spPr>
          <a:xfrm>
            <a:off x="4564380" y="1825625"/>
            <a:ext cx="4130675" cy="4648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cắt đầu dưới</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4" name="Content Placeholder 3" descr="danh dau vi tri cat"/>
          <p:cNvPicPr>
            <a:picLocks noChangeAspect="1"/>
          </p:cNvPicPr>
          <p:nvPr>
            <p:ph sz="half" idx="1"/>
          </p:nvPr>
        </p:nvPicPr>
        <p:blipFill>
          <a:blip r:embed="rId1"/>
          <a:stretch>
            <a:fillRect/>
          </a:stretch>
        </p:blipFill>
        <p:spPr>
          <a:xfrm>
            <a:off x="628650" y="2192655"/>
            <a:ext cx="3979545" cy="3562350"/>
          </a:xfrm>
          <a:prstGeom prst="rect">
            <a:avLst/>
          </a:prstGeom>
        </p:spPr>
      </p:pic>
      <p:pic>
        <p:nvPicPr>
          <p:cNvPr id="5" name="Content Placeholder 4" descr="cat khoi sa 1"/>
          <p:cNvPicPr>
            <a:picLocks noChangeAspect="1"/>
          </p:cNvPicPr>
          <p:nvPr>
            <p:ph sz="half" idx="2"/>
          </p:nvPr>
        </p:nvPicPr>
        <p:blipFill>
          <a:blip r:embed="rId2"/>
          <a:stretch>
            <a:fillRect/>
          </a:stretch>
        </p:blipFill>
        <p:spPr>
          <a:xfrm>
            <a:off x="4608195" y="2209165"/>
            <a:ext cx="3907155" cy="35648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xử lý mạch máu mạc treo- túi cùng Douglas</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7" name="Content Placeholder 6" descr="cat khoi sa 2"/>
          <p:cNvPicPr>
            <a:picLocks noChangeAspect="1"/>
          </p:cNvPicPr>
          <p:nvPr>
            <p:ph sz="half" idx="1"/>
          </p:nvPr>
        </p:nvPicPr>
        <p:blipFill>
          <a:blip r:embed="rId1"/>
          <a:stretch>
            <a:fillRect/>
          </a:stretch>
        </p:blipFill>
        <p:spPr>
          <a:xfrm>
            <a:off x="278130" y="1992630"/>
            <a:ext cx="3886200" cy="4017010"/>
          </a:xfrm>
          <a:prstGeom prst="rect">
            <a:avLst/>
          </a:prstGeom>
        </p:spPr>
      </p:pic>
      <p:pic>
        <p:nvPicPr>
          <p:cNvPr id="9" name="Content Placeholder 8" descr="cat khoi sa 3"/>
          <p:cNvPicPr>
            <a:picLocks noChangeAspect="1"/>
          </p:cNvPicPr>
          <p:nvPr>
            <p:ph sz="half" idx="2"/>
          </p:nvPr>
        </p:nvPicPr>
        <p:blipFill>
          <a:blip r:embed="rId2"/>
          <a:stretch>
            <a:fillRect/>
          </a:stretch>
        </p:blipFill>
        <p:spPr>
          <a:xfrm>
            <a:off x="4164965" y="1993265"/>
            <a:ext cx="4806315" cy="4022090"/>
          </a:xfrm>
          <a:prstGeom prst="rect">
            <a:avLst/>
          </a:prstGeom>
        </p:spPr>
      </p:pic>
      <p:pic>
        <p:nvPicPr>
          <p:cNvPr id="3" name="Picture 2" descr="Boc lo tui cung"/>
          <p:cNvPicPr>
            <a:picLocks noChangeAspect="1"/>
          </p:cNvPicPr>
          <p:nvPr/>
        </p:nvPicPr>
        <p:blipFill>
          <a:blip r:embed="rId3"/>
          <a:stretch>
            <a:fillRect/>
          </a:stretch>
        </p:blipFill>
        <p:spPr>
          <a:xfrm>
            <a:off x="2739390" y="3738245"/>
            <a:ext cx="2891155" cy="3119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cắt đầu trên</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4" name="Content Placeholder 3" descr="dat purstring lamp 0"/>
          <p:cNvPicPr>
            <a:picLocks noChangeAspect="1"/>
          </p:cNvPicPr>
          <p:nvPr>
            <p:ph sz="half" idx="1"/>
          </p:nvPr>
        </p:nvPicPr>
        <p:blipFill>
          <a:blip r:embed="rId1"/>
          <a:stretch>
            <a:fillRect/>
          </a:stretch>
        </p:blipFill>
        <p:spPr>
          <a:xfrm>
            <a:off x="610870" y="2353945"/>
            <a:ext cx="4076700" cy="3292475"/>
          </a:xfrm>
          <a:prstGeom prst="rect">
            <a:avLst/>
          </a:prstGeom>
        </p:spPr>
      </p:pic>
      <p:pic>
        <p:nvPicPr>
          <p:cNvPr id="5" name="Content Placeholder 4" descr="dat purstring lamp 1"/>
          <p:cNvPicPr>
            <a:picLocks noChangeAspect="1"/>
          </p:cNvPicPr>
          <p:nvPr>
            <p:ph sz="half" idx="2"/>
          </p:nvPr>
        </p:nvPicPr>
        <p:blipFill>
          <a:blip r:embed="rId2"/>
          <a:stretch>
            <a:fillRect/>
          </a:stretch>
        </p:blipFill>
        <p:spPr>
          <a:xfrm>
            <a:off x="4672965" y="2359025"/>
            <a:ext cx="3886200" cy="32842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khâu miệng cắt trên</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4" name="Content Placeholder 3" descr="khau purstring lamp"/>
          <p:cNvPicPr>
            <a:picLocks noChangeAspect="1"/>
          </p:cNvPicPr>
          <p:nvPr>
            <p:ph sz="half" idx="1"/>
          </p:nvPr>
        </p:nvPicPr>
        <p:blipFill>
          <a:blip r:embed="rId1"/>
          <a:stretch>
            <a:fillRect/>
          </a:stretch>
        </p:blipFill>
        <p:spPr>
          <a:xfrm>
            <a:off x="628650" y="2275205"/>
            <a:ext cx="4000500" cy="3552825"/>
          </a:xfrm>
          <a:prstGeom prst="rect">
            <a:avLst/>
          </a:prstGeom>
        </p:spPr>
      </p:pic>
      <p:pic>
        <p:nvPicPr>
          <p:cNvPr id="5" name="Content Placeholder 4" descr="dat anvil"/>
          <p:cNvPicPr>
            <a:picLocks noChangeAspect="1"/>
          </p:cNvPicPr>
          <p:nvPr>
            <p:ph sz="half" idx="2"/>
          </p:nvPr>
        </p:nvPicPr>
        <p:blipFill>
          <a:blip r:embed="rId2"/>
          <a:stretch>
            <a:fillRect/>
          </a:stretch>
        </p:blipFill>
        <p:spPr>
          <a:xfrm>
            <a:off x="4488180" y="2275205"/>
            <a:ext cx="4272280" cy="35521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khâu miệng cắt dưới</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4" name="Content Placeholder 3" descr="khau mieng cat duoi"/>
          <p:cNvPicPr>
            <a:picLocks noChangeAspect="1"/>
          </p:cNvPicPr>
          <p:nvPr>
            <p:ph sz="half" idx="1"/>
          </p:nvPr>
        </p:nvPicPr>
        <p:blipFill>
          <a:blip r:embed="rId1"/>
          <a:stretch>
            <a:fillRect/>
          </a:stretch>
        </p:blipFill>
        <p:spPr>
          <a:xfrm>
            <a:off x="635" y="2274570"/>
            <a:ext cx="3915410" cy="3479165"/>
          </a:xfrm>
          <a:prstGeom prst="rect">
            <a:avLst/>
          </a:prstGeom>
        </p:spPr>
      </p:pic>
      <p:pic>
        <p:nvPicPr>
          <p:cNvPr id="7" name="Content Placeholder 6" descr="khau mieng cat duoi 2"/>
          <p:cNvPicPr>
            <a:picLocks noChangeAspect="1"/>
          </p:cNvPicPr>
          <p:nvPr>
            <p:ph sz="half" idx="2"/>
          </p:nvPr>
        </p:nvPicPr>
        <p:blipFill>
          <a:blip r:embed="rId2"/>
          <a:stretch>
            <a:fillRect/>
          </a:stretch>
        </p:blipFill>
        <p:spPr>
          <a:xfrm>
            <a:off x="3724910" y="2273935"/>
            <a:ext cx="5361940" cy="3479800"/>
          </a:xfrm>
          <a:prstGeom prst="rect">
            <a:avLst/>
          </a:prstGeom>
        </p:spPr>
      </p:pic>
      <p:pic>
        <p:nvPicPr>
          <p:cNvPr id="3" name="Picture 2" descr="khau mieng cat duoi- Vermeulen"/>
          <p:cNvPicPr>
            <a:picLocks noChangeAspect="1"/>
          </p:cNvPicPr>
          <p:nvPr/>
        </p:nvPicPr>
        <p:blipFill>
          <a:blip r:embed="rId3"/>
          <a:stretch>
            <a:fillRect/>
          </a:stretch>
        </p:blipFill>
        <p:spPr>
          <a:xfrm>
            <a:off x="2914650" y="4830445"/>
            <a:ext cx="2603500" cy="1642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khâu miệng cắt dưới</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5" name="Content Placeholder 4" descr="khau mieng noi duoi 3"/>
          <p:cNvPicPr>
            <a:picLocks noChangeAspect="1"/>
          </p:cNvPicPr>
          <p:nvPr>
            <p:ph sz="half" idx="1"/>
          </p:nvPr>
        </p:nvPicPr>
        <p:blipFill>
          <a:blip r:embed="rId1"/>
          <a:stretch>
            <a:fillRect/>
          </a:stretch>
        </p:blipFill>
        <p:spPr>
          <a:xfrm>
            <a:off x="317500" y="2039620"/>
            <a:ext cx="4566285" cy="3922395"/>
          </a:xfrm>
          <a:prstGeom prst="rect">
            <a:avLst/>
          </a:prstGeom>
        </p:spPr>
      </p:pic>
      <p:pic>
        <p:nvPicPr>
          <p:cNvPr id="8" name="Content Placeholder 7" descr="khau mieng noi duoi 4"/>
          <p:cNvPicPr>
            <a:picLocks noChangeAspect="1"/>
          </p:cNvPicPr>
          <p:nvPr>
            <p:ph sz="half" idx="2"/>
          </p:nvPr>
        </p:nvPicPr>
        <p:blipFill>
          <a:blip r:embed="rId2"/>
          <a:stretch>
            <a:fillRect/>
          </a:stretch>
        </p:blipFill>
        <p:spPr>
          <a:xfrm>
            <a:off x="4760595" y="2040255"/>
            <a:ext cx="3886200" cy="39211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đặt máy</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6" name="Content Placeholder 5" descr="dat may"/>
          <p:cNvPicPr>
            <a:picLocks noChangeAspect="1"/>
          </p:cNvPicPr>
          <p:nvPr>
            <p:ph sz="half" idx="1"/>
          </p:nvPr>
        </p:nvPicPr>
        <p:blipFill>
          <a:blip r:embed="rId1"/>
          <a:stretch>
            <a:fillRect/>
          </a:stretch>
        </p:blipFill>
        <p:spPr>
          <a:xfrm>
            <a:off x="444500" y="1825625"/>
            <a:ext cx="4254500" cy="4351020"/>
          </a:xfrm>
          <a:prstGeom prst="rect">
            <a:avLst/>
          </a:prstGeom>
        </p:spPr>
      </p:pic>
      <p:pic>
        <p:nvPicPr>
          <p:cNvPr id="9" name="Content Placeholder 8" descr="dat may 2"/>
          <p:cNvPicPr>
            <a:picLocks noChangeAspect="1"/>
          </p:cNvPicPr>
          <p:nvPr>
            <p:ph sz="half" idx="2"/>
          </p:nvPr>
        </p:nvPicPr>
        <p:blipFill>
          <a:blip r:embed="rId2"/>
          <a:stretch>
            <a:fillRect/>
          </a:stretch>
        </p:blipFill>
        <p:spPr>
          <a:xfrm>
            <a:off x="4883150" y="1825625"/>
            <a:ext cx="375666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Minh họa: kiểm tra miệng nối</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pic>
        <p:nvPicPr>
          <p:cNvPr id="5" name="Content Placeholder 4" descr="mieng noi"/>
          <p:cNvPicPr>
            <a:picLocks noChangeAspect="1"/>
          </p:cNvPicPr>
          <p:nvPr>
            <p:ph sz="half" idx="1"/>
          </p:nvPr>
        </p:nvPicPr>
        <p:blipFill>
          <a:blip r:embed="rId1"/>
          <a:stretch>
            <a:fillRect/>
          </a:stretch>
        </p:blipFill>
        <p:spPr>
          <a:xfrm>
            <a:off x="843915" y="1965960"/>
            <a:ext cx="3644265" cy="4153535"/>
          </a:xfrm>
          <a:prstGeom prst="rect">
            <a:avLst/>
          </a:prstGeom>
        </p:spPr>
      </p:pic>
      <p:pic>
        <p:nvPicPr>
          <p:cNvPr id="8" name="Content Placeholder 7" descr="mieng noi 2"/>
          <p:cNvPicPr>
            <a:picLocks noChangeAspect="1"/>
          </p:cNvPicPr>
          <p:nvPr>
            <p:ph sz="half" idx="2"/>
          </p:nvPr>
        </p:nvPicPr>
        <p:blipFill>
          <a:blip r:embed="rId2"/>
          <a:stretch>
            <a:fillRect/>
          </a:stretch>
        </p:blipFill>
        <p:spPr>
          <a:xfrm>
            <a:off x="4514850" y="1991995"/>
            <a:ext cx="4000500" cy="41363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Kỹ thuật bổ sung</a:t>
            </a:r>
            <a:endParaRPr lang="en-US"/>
          </a:p>
        </p:txBody>
      </p:sp>
      <p:sp>
        <p:nvSpPr>
          <p:cNvPr id="3" name="Content Placeholder 2"/>
          <p:cNvSpPr>
            <a:spLocks noGrp="1"/>
          </p:cNvSpPr>
          <p:nvPr>
            <p:ph sz="half" idx="1"/>
          </p:nvPr>
        </p:nvSpPr>
        <p:spPr>
          <a:xfrm>
            <a:off x="457200" y="1600200"/>
            <a:ext cx="8229600" cy="4526280"/>
          </a:xfrm>
        </p:spPr>
        <p:txBody>
          <a:bodyPr/>
          <a:p>
            <a:r>
              <a:rPr lang="en-US"/>
              <a:t>Khâu bản nâng</a:t>
            </a:r>
            <a:endParaRPr lang="en-US"/>
          </a:p>
          <a:p>
            <a:r>
              <a:rPr lang="en-US">
                <a:sym typeface="+mn-ea"/>
              </a:rPr>
              <a:t>Khâu cố định đại tràng vào cơ nâng</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Các</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yếu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tố</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thuận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lợi</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endParaRPr>
          </a:p>
        </p:txBody>
      </p:sp>
      <p:sp>
        <p:nvSpPr>
          <p:cNvPr id="3" name="Content Placeholder 2"/>
          <p:cNvSpPr>
            <a:spLocks noGrp="1"/>
          </p:cNvSpPr>
          <p:nvPr>
            <p:ph idx="1"/>
          </p:nvPr>
        </p:nvSpPr>
        <p:spPr>
          <a:xfrm>
            <a:off x="628650" y="1825625"/>
            <a:ext cx="8105775" cy="4351655"/>
          </a:xfrm>
        </p:spPr>
        <p:txBody>
          <a:bodyPr/>
          <a:lstStyle/>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Rặn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mãn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tính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Có</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thai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Phái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nữ</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lớn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tuổi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Bệnh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lý</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thần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kinh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và</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các</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rối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loạn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khác</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của</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sàn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chậu</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Thường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gặp</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40 đ</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ến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70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tuổi</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pPr algn="ctr"/>
            <a:r>
              <a:rPr lang="en-US"/>
              <a:t>Kỹ thuật bổ sung</a:t>
            </a:r>
            <a:endParaRPr lang="en-US"/>
          </a:p>
        </p:txBody>
      </p:sp>
      <p:pic>
        <p:nvPicPr>
          <p:cNvPr id="5" name="Content Placeholder 4" descr="Khau ban nang"/>
          <p:cNvPicPr>
            <a:picLocks noChangeAspect="1"/>
          </p:cNvPicPr>
          <p:nvPr>
            <p:ph sz="half" idx="1"/>
          </p:nvPr>
        </p:nvPicPr>
        <p:blipFill>
          <a:blip r:embed="rId1"/>
          <a:stretch>
            <a:fillRect/>
          </a:stretch>
        </p:blipFill>
        <p:spPr>
          <a:xfrm>
            <a:off x="457200" y="1645920"/>
            <a:ext cx="4038600" cy="4434205"/>
          </a:xfrm>
          <a:prstGeom prst="rect">
            <a:avLst/>
          </a:prstGeom>
        </p:spPr>
      </p:pic>
      <p:pic>
        <p:nvPicPr>
          <p:cNvPr id="8" name="Content Placeholder 7" descr="Khau dinh dai trang"/>
          <p:cNvPicPr>
            <a:picLocks noChangeAspect="1"/>
          </p:cNvPicPr>
          <p:nvPr>
            <p:ph sz="half" idx="2"/>
          </p:nvPr>
        </p:nvPicPr>
        <p:blipFill>
          <a:blip r:embed="rId2"/>
          <a:stretch>
            <a:fillRect/>
          </a:stretch>
        </p:blipFill>
        <p:spPr>
          <a:xfrm>
            <a:off x="4782820" y="1600200"/>
            <a:ext cx="3768725" cy="45262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Biến chứng</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979035"/>
          </a:xfrm>
        </p:spPr>
        <p:txBody>
          <a:bodyPr>
            <a:noAutofit/>
          </a:bodyPr>
          <a:lstStyle/>
          <a:p>
            <a:pPr>
              <a:lnSpc>
                <a:spcPct val="15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Tỷ lệ biến chứng thấp; 5%-24%</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Biến chứng sớm</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Chảy máu</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Nhiễm trùng</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Bục miệng nối</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Biến chứng</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600200"/>
            <a:ext cx="8763000" cy="4979035"/>
          </a:xfrm>
        </p:spPr>
        <p:txBody>
          <a:bodyPr>
            <a:noAutofit/>
          </a:bodyPr>
          <a:lstStyle/>
          <a:p>
            <a:pPr>
              <a:lnSpc>
                <a:spcPct val="150000"/>
              </a:lnSpc>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Biến chứng muộn</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Mất tự chủ</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Hẹp hậu môn</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buFont typeface="Wingdings" panose="05000000000000000000" charset="0"/>
              <a:buChar char="Ø"/>
            </a:pP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Tái phát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Altemeier</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lnSpcReduction="10000"/>
          </a:bodyPr>
          <a:lstStyle/>
          <a:p>
            <a:pPr>
              <a:lnSpc>
                <a:spcPct val="150000"/>
              </a:lnSpc>
            </a:pPr>
            <a:r>
              <a:rPr lang="vi-VN" sz="2200" dirty="0">
                <a:gradFill>
                  <a:gsLst>
                    <a:gs pos="0">
                      <a:srgbClr val="012D86"/>
                    </a:gs>
                    <a:gs pos="100000">
                      <a:srgbClr val="0E2557"/>
                    </a:gs>
                  </a:gsLst>
                  <a:lin scaled="0"/>
                </a:gradFill>
                <a:latin typeface="Arial" panose="020B0604020202020204" pitchFamily="34" charset="0"/>
                <a:cs typeface="Arial" panose="020B0604020202020204" pitchFamily="34" charset="0"/>
              </a:rPr>
              <a:t>Ư</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u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điểm</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Chỉ</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cần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tê</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vùng</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Không</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phải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mở</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bụng</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Nhược</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điểm</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Đòi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hỏi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về</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mặt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kỹ</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Tỷ</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lệ</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tái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phát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còn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cao</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6%-16%,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Cải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thiện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mất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tự</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chủ</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thấp</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21%-67%,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marL="0" indent="0" algn="ctr">
              <a:buNone/>
            </a:pPr>
            <a:r>
              <a:rPr lang="en-US" sz="9600" b="1">
                <a:solidFill>
                  <a:srgbClr val="FF0000"/>
                </a:solidFill>
                <a:latin typeface="Arial" panose="020B0604020202020204" pitchFamily="34" charset="0"/>
                <a:cs typeface="Arial" panose="020B0604020202020204" pitchFamily="34" charset="0"/>
              </a:rPr>
              <a:t>Trân trọng!</a:t>
            </a:r>
            <a:endParaRPr lang="en-US" sz="9600" b="1">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1446"/>
            <a:ext cx="7886700" cy="1325563"/>
          </a:xfrm>
        </p:spPr>
        <p:txBody>
          <a:bodyPr/>
          <a:lstStyle/>
          <a:p>
            <a:pPr algn="ct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Các liên quan về giải phẫu</a:t>
            </a:r>
            <a:endParaRPr lang="en-US"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52855"/>
            <a:ext cx="7886700" cy="4351338"/>
          </a:xfrm>
        </p:spPr>
        <p:txBody>
          <a:bodyPr>
            <a:noAutofit/>
          </a:bodyPr>
          <a:lstStyle/>
          <a:p>
            <a:pPr>
              <a:lnSpc>
                <a:spcPct val="150000"/>
              </a:lnSpc>
            </a:pPr>
            <a:r>
              <a:rPr lang="en-US" sz="2100" dirty="0" err="1">
                <a:latin typeface="Arial" panose="020B0604020202020204" pitchFamily="34" charset="0"/>
                <a:cs typeface="Arial" panose="020B0604020202020204" pitchFamily="34" charset="0"/>
              </a:rPr>
              <a:t>   </a:t>
            </a:r>
            <a:endParaRPr lang="en-US" sz="2100" dirty="0" err="1">
              <a:latin typeface="Arial" panose="020B0604020202020204" pitchFamily="34" charset="0"/>
              <a:cs typeface="Arial" panose="020B0604020202020204" pitchFamily="34" charset="0"/>
            </a:endParaRPr>
          </a:p>
        </p:txBody>
      </p:sp>
      <p:sp>
        <p:nvSpPr>
          <p:cNvPr id="17" name="object 17"/>
          <p:cNvSpPr/>
          <p:nvPr/>
        </p:nvSpPr>
        <p:spPr>
          <a:xfrm>
            <a:off x="0" y="1087120"/>
            <a:ext cx="9144000" cy="5770880"/>
          </a:xfrm>
          <a:prstGeom prst="rect">
            <a:avLst/>
          </a:prstGeom>
          <a:blipFill>
            <a:blip r:embed="rId1" cstate="print"/>
            <a:stretch>
              <a:fillRect/>
            </a:stretch>
          </a:blipFill>
        </p:spPr>
        <p:txBody>
          <a:bodyPr wrap="square" lIns="0" tIns="0" rIns="0" bIns="0" rtlCol="0">
            <a:noAutofit/>
          </a:body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Oval 2"/>
          <p:cNvSpPr/>
          <p:nvPr/>
        </p:nvSpPr>
        <p:spPr>
          <a:xfrm>
            <a:off x="4642485" y="3979545"/>
            <a:ext cx="2534285" cy="2089785"/>
          </a:xfrm>
          <a:prstGeom prst="ellipse">
            <a:avLst/>
          </a:prstGeom>
          <a:ln w="57150">
            <a:gradFill>
              <a:gsLst>
                <a:gs pos="0">
                  <a:srgbClr val="E30000"/>
                </a:gs>
                <a:gs pos="100000">
                  <a:srgbClr val="760303"/>
                </a:gs>
              </a:gsLst>
            </a:gra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rPr>
              <a:t>Bệnh sinh </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sym typeface="+mn-ea"/>
            </a:endParaRPr>
          </a:p>
        </p:txBody>
      </p:sp>
      <p:pic>
        <p:nvPicPr>
          <p:cNvPr id="4" name="Content Placeholder 3" descr="phan do long trong Oxford"/>
          <p:cNvPicPr>
            <a:picLocks noChangeAspect="1"/>
          </p:cNvPicPr>
          <p:nvPr>
            <p:ph idx="1"/>
          </p:nvPr>
        </p:nvPicPr>
        <p:blipFill>
          <a:blip r:embed="rId1"/>
          <a:stretch>
            <a:fillRect/>
          </a:stretch>
        </p:blipFill>
        <p:spPr>
          <a:xfrm>
            <a:off x="688975" y="1584325"/>
            <a:ext cx="7506970" cy="4672965"/>
          </a:xfrm>
          <a:prstGeom prst="rect">
            <a:avLst/>
          </a:prstGeom>
        </p:spPr>
      </p:pic>
      <p:cxnSp>
        <p:nvCxnSpPr>
          <p:cNvPr id="5" name="Straight Arrow Connector 4"/>
          <p:cNvCxnSpPr/>
          <p:nvPr/>
        </p:nvCxnSpPr>
        <p:spPr>
          <a:xfrm flipH="1">
            <a:off x="6890385" y="4279900"/>
            <a:ext cx="887730" cy="644525"/>
          </a:xfrm>
          <a:prstGeom prst="straightConnector1">
            <a:avLst/>
          </a:prstGeom>
          <a:gradFill rotWithShape="0">
            <a:gsLst>
              <a:gs pos="0">
                <a:schemeClr val="accent1"/>
              </a:gs>
              <a:gs pos="100000">
                <a:schemeClr val="accent2"/>
              </a:gs>
            </a:gsLst>
            <a:lin ang="5400000" scaled="1"/>
          </a:gradFill>
          <a:ln w="38100" cap="flat" cmpd="sng" algn="ctr">
            <a:gradFill>
              <a:gsLst>
                <a:gs pos="0">
                  <a:srgbClr val="E30000"/>
                </a:gs>
                <a:gs pos="100000">
                  <a:srgbClr val="760303"/>
                </a:gs>
              </a:gsLst>
            </a:gradFill>
            <a:prstDash val="solid"/>
            <a:round/>
            <a:headEnd type="none" w="med" len="med"/>
            <a:tailEnd type="arrow" w="med" len="med"/>
          </a:ln>
        </p:spPr>
      </p:cxn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1446"/>
            <a:ext cx="7886700" cy="1325563"/>
          </a:xfrm>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Chẩn</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đoán</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52855"/>
            <a:ext cx="7886700" cy="4351338"/>
          </a:xfrm>
        </p:spPr>
        <p:txBody>
          <a:bodyPr>
            <a:noAutofit/>
          </a:bodyPr>
          <a:lstStyle/>
          <a:p>
            <a:pPr>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Bằng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lâm</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sàng phối hợp video proctoscope</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Phân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độ</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Độ</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1: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nằm</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bên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trong</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Độ</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2: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nhìn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thấy</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ở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hậu</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môn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khi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gắng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sức</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Độ</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3: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nằm</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bên</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ngoài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Loại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trừ</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các</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yếu</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tố</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nguy</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cơ</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Nội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soi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đại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Chụp</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lưu</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thông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đại</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tràng</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Sitzmark</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Đo</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áp</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rPr>
              <a:t>lực</a:t>
            </a:r>
            <a:r>
              <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rPr>
              <a:t> HM-TT</a:t>
            </a:r>
            <a:endParaRPr lang="en-US" sz="21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marL="457200" lvl="1" indent="0">
              <a:lnSpc>
                <a:spcPct val="150000"/>
              </a:lnSpc>
              <a:buNone/>
            </a:pPr>
            <a:endParaRPr lang="en-US" sz="2100"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Phân độ</a:t>
            </a:r>
            <a:endParaRPr lang="en-US"/>
          </a:p>
        </p:txBody>
      </p:sp>
      <p:pic>
        <p:nvPicPr>
          <p:cNvPr id="4" name="Content Placeholder 3" descr="classification rectal proslape of Altemeier"/>
          <p:cNvPicPr>
            <a:picLocks noChangeAspect="1"/>
          </p:cNvPicPr>
          <p:nvPr>
            <p:ph idx="1"/>
          </p:nvPr>
        </p:nvPicPr>
        <p:blipFill>
          <a:blip r:embed="rId1"/>
          <a:stretch>
            <a:fillRect/>
          </a:stretch>
        </p:blipFill>
        <p:spPr>
          <a:xfrm>
            <a:off x="1299845" y="1406525"/>
            <a:ext cx="6771640" cy="5084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Chẩn đoán phân biệt</a:t>
            </a:r>
            <a:endParaRPr lang="en-US"/>
          </a:p>
        </p:txBody>
      </p:sp>
      <p:sp>
        <p:nvSpPr>
          <p:cNvPr id="3" name="Content Placeholder 2"/>
          <p:cNvSpPr>
            <a:spLocks noGrp="1"/>
          </p:cNvSpPr>
          <p:nvPr>
            <p:ph idx="1"/>
          </p:nvPr>
        </p:nvSpPr>
        <p:spPr/>
        <p:txBody>
          <a:bodyPr/>
          <a:p>
            <a:r>
              <a:rPr lang="en-US"/>
              <a:t>Trĩ hỗn hợp vòng sa</a:t>
            </a:r>
            <a:endParaRPr lang="en-US"/>
          </a:p>
          <a:p>
            <a:r>
              <a:rPr lang="en-US"/>
              <a:t>Sa đại tràng chậu hông</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Xử</a:t>
            </a:r>
            <a:r>
              <a:rPr lang="en-US"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rPr>
              <a:t>trí</a:t>
            </a:r>
            <a:endParaRPr lang="en-US" dirty="0" err="1">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Trẻ</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con: </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Đẩy</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vào</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Điều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trị</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táo</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bón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tránh</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rặn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đi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tiêu</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lvl="1">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khi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&gt; 4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tuổi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pPr>
              <a:lnSpc>
                <a:spcPct val="150000"/>
              </a:lnSpc>
            </a:pP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Người</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lớn</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phẫu</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 </a:t>
            </a:r>
            <a:r>
              <a:rPr lang="en-US" sz="2200" dirty="0" err="1">
                <a:gradFill>
                  <a:gsLst>
                    <a:gs pos="0">
                      <a:srgbClr val="012D86"/>
                    </a:gs>
                    <a:gs pos="100000">
                      <a:srgbClr val="0E2557"/>
                    </a:gs>
                  </a:gsLst>
                  <a:lin scaled="0"/>
                </a:gradFill>
                <a:latin typeface="Arial" panose="020B0604020202020204" pitchFamily="34" charset="0"/>
                <a:cs typeface="Arial" panose="020B0604020202020204" pitchFamily="34" charset="0"/>
              </a:rPr>
              <a:t>thuật</a:t>
            </a:r>
            <a:r>
              <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rPr>
              <a:t>.</a:t>
            </a:r>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a:p>
            <a:endParaRPr lang="en-US" sz="2200"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2578</Words>
  <Application>WPS Presentation</Application>
  <PresentationFormat>On-screen Show (4:3)</PresentationFormat>
  <Paragraphs>165</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SimSun</vt:lpstr>
      <vt:lpstr>Wingdings</vt:lpstr>
      <vt:lpstr>Microsoft YaHei</vt:lpstr>
      <vt:lpstr>Arial Unicode MS</vt:lpstr>
      <vt:lpstr>Calibri</vt:lpstr>
      <vt:lpstr>Wingdings</vt:lpstr>
      <vt:lpstr>Art_mountaineering</vt:lpstr>
      <vt:lpstr>PHẪU THUẬT ALTEMEIER VỚI MÁY NỐI VÒNG</vt:lpstr>
      <vt:lpstr>Sa trực tràng</vt:lpstr>
      <vt:lpstr>Các yếu tố thuận lợi</vt:lpstr>
      <vt:lpstr>Các liên quan về giải phẫu</vt:lpstr>
      <vt:lpstr>Bệnh sinh </vt:lpstr>
      <vt:lpstr>Chẩn đoán</vt:lpstr>
      <vt:lpstr>Phân độ</vt:lpstr>
      <vt:lpstr>Chẩn đoán phân biệt</vt:lpstr>
      <vt:lpstr>Xử trí</vt:lpstr>
      <vt:lpstr>Phẫu thuật</vt:lpstr>
      <vt:lpstr>Phẫu thuật</vt:lpstr>
      <vt:lpstr>Phẫu thuật Altemeier</vt:lpstr>
      <vt:lpstr>PowerPoint 演示文稿</vt:lpstr>
      <vt:lpstr>Chỉ định</vt:lpstr>
      <vt:lpstr>Chống chỉ định</vt:lpstr>
      <vt:lpstr>PowerPoint 演示文稿</vt:lpstr>
      <vt:lpstr>Chuẩn bị</vt:lpstr>
      <vt:lpstr>Các bước thực hiện</vt:lpstr>
      <vt:lpstr>Các bước thực hiện</vt:lpstr>
      <vt:lpstr>Minh họa: bộc lộ khối sa</vt:lpstr>
      <vt:lpstr>Minh họa: cắt đầu dưới</vt:lpstr>
      <vt:lpstr>Minh họa: xử lý mạch máu mạc treo- túi cùng Douglas</vt:lpstr>
      <vt:lpstr>Minh họa: cắt đầu trên</vt:lpstr>
      <vt:lpstr>Minh họa: khâu miệng cắt trên</vt:lpstr>
      <vt:lpstr>Minh họa: khâu miệng cắt dưới</vt:lpstr>
      <vt:lpstr>Minh họa: khâu miệng cắt dưới</vt:lpstr>
      <vt:lpstr>Minh họa: đặt máy</vt:lpstr>
      <vt:lpstr>Minh họa: kiểm tra miệng nối</vt:lpstr>
      <vt:lpstr>Kỹ thuật bổ sung</vt:lpstr>
      <vt:lpstr>PowerPoint 演示文稿</vt:lpstr>
      <vt:lpstr>Biến chứng</vt:lpstr>
      <vt:lpstr>Biến chứng</vt:lpstr>
      <vt:lpstr>Phẫu thuật Altemeier</vt:lpstr>
      <vt:lpstr>PowerPoint 演示文稿</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HIỆU QUẢ CỦA PHẪU THUẬT ALTEMEIER VỚI MÁY NỐI VÒNG</dc:title>
  <dc:creator>MY NGOC</dc:creator>
  <cp:lastModifiedBy>USER</cp:lastModifiedBy>
  <cp:revision>40</cp:revision>
  <dcterms:created xsi:type="dcterms:W3CDTF">2020-08-09T20:56:00Z</dcterms:created>
  <dcterms:modified xsi:type="dcterms:W3CDTF">2022-08-15T22:06:12Z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58336D3BB62D4442B5DD69B8B302FA0B</vt:lpwstr>
  </property>
  <property fmtid="{D5CDD505-2E9C-101B-9397-08002B2CF9AE}" pid="3" name="KSOProductBuildVer">
    <vt:lpwstr>1033-11.2.0.11254</vt:lpwstr>
  </property>
</Properties>
</file>